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1"/>
  </p:notesMasterIdLst>
  <p:handoutMasterIdLst>
    <p:handoutMasterId r:id="rId12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04" userDrawn="1">
          <p15:clr>
            <a:srgbClr val="A4A3A4"/>
          </p15:clr>
        </p15:guide>
        <p15:guide id="3" orient="horz" pos="4144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  <p15:guide id="5" orient="horz" pos="1136" userDrawn="1">
          <p15:clr>
            <a:srgbClr val="A4A3A4"/>
          </p15:clr>
        </p15:guide>
        <p15:guide id="6" pos="3839" userDrawn="1">
          <p15:clr>
            <a:srgbClr val="A4A3A4"/>
          </p15:clr>
        </p15:guide>
        <p15:guide id="7" pos="191" userDrawn="1">
          <p15:clr>
            <a:srgbClr val="A4A3A4"/>
          </p15:clr>
        </p15:guide>
        <p15:guide id="8" pos="7486" userDrawn="1">
          <p15:clr>
            <a:srgbClr val="A4A3A4"/>
          </p15:clr>
        </p15:guide>
        <p15:guide id="9" pos="576" userDrawn="1">
          <p15:clr>
            <a:srgbClr val="A4A3A4"/>
          </p15:clr>
        </p15:guide>
        <p15:guide id="10" pos="71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>
      <p:cViewPr varScale="1">
        <p:scale>
          <a:sx n="67" d="100"/>
          <a:sy n="67" d="100"/>
        </p:scale>
        <p:origin x="102" y="366"/>
      </p:cViewPr>
      <p:guideLst>
        <p:guide orient="horz" pos="2160"/>
        <p:guide orient="horz" pos="304"/>
        <p:guide orient="horz" pos="4144"/>
        <p:guide orient="horz" pos="3952"/>
        <p:guide orient="horz" pos="1136"/>
        <p:guide pos="3839"/>
        <p:guide pos="191"/>
        <p:guide pos="7486"/>
        <p:guide pos="576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1680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4C6E1-AF92-4FB7-A013-0B520EBC30AE}" type="datetimeFigureOut">
              <a:rPr lang="en-US"/>
              <a:t>7/20/2020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2D9BF-D574-4807-B36C-9E2A025BE82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6792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10850-0874-4A61-99B4-D613C5E8D9EA}" type="datetimeFigureOut">
              <a:rPr lang="en-US"/>
              <a:t>7/20/2020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1EC53-F507-411E-9ADC-FBCFECE09D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818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44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Imperial Rome, Faustina Sr., the wife of the emperor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Antoninus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Pius. Augusta, AD 138-141.  AR Denarius, struck AD 141 before her death.  Rome.  18.5mm. 3.10g.  FAUSTINA AUGUSTA, her draped bust right.  Reverse: IVNONI REGINAE, Juno standing left, holding a patera and a scepter, a peacock at her feet.  RIC 338; BMCRE 136; RSC 215.  Coins struck during her short time as Augusta are much rarer than the many types issued after her death in AD 141.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1EC53-F507-411E-9ADC-FBCFECE09D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86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Imperial Rome, Faustina Sr., the wife of the emperor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Antoninus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Pius. Augusta, AD 138-141.  AR Denarius, struck AD 141 before her death.  Rome.  18.5mm. 3.10g.  FAUSTINA AUGUSTA, her draped bust right.  Reverse: IVNONI REGINAE, Juno standing left, holding a patera and a scepter, a peacock at her feet.  RIC 338; BMCRE 136; RSC 215.  Coins struck during her short time as Augusta are much rarer than the many types issued after her death in AD 141.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1EC53-F507-411E-9ADC-FBCFECE09D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623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Imperial Rome, Faustina Sr., the wife of the emperor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Antoninus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Pius. Augusta, AD 138-141.  AR Denarius, struck AD 147-161 in her memory.  Rome.  3.01g. DIVA FAUSTINA, her draped bust right.  Reverse: CONCORDIAE,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Antoninus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Pius and Faustina clasping hands.  BMC 298.  C. 159.  Hill 468.  RIC 381b.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Strack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422.  VF.  A scarcer type.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1EC53-F507-411E-9ADC-FBCFECE09D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Imperial Rome, Faustina Sr., the wife of the emperor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Antoninus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Pius. Augusta, AD 138-141.  AR Denarius, struck AD 147-161 in her memory.  Rome.  3.01g. DIVA FAUSTINA, her draped bust right.  Reverse: CONCORDIAE,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Antoninus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Pius and Faustina clasping hands.  BMC 298.  C. 159.  Hill 468.  RIC 381b.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Strack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422.  VF.  A scarcer type.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1EC53-F507-411E-9ADC-FBCFECE09D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52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Imperial Rome, Faustina Jr., the wife of Marcus Aurelius. Augusta, AD 147-175/6.  AR Denarius, AD 157-161.  Rome.  3.70g. FAVSTINA AVGVSTA, her draped bust right.  Reverse: AVGVSTI PII FIL, Venus standing left, holding Victory and resting on a shield.  RIC 495a; BMCRE 167, 1099.  VF.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1EC53-F507-411E-9ADC-FBCFECE09D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30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Imperial Rome, Faustina Jr., the wife of Marcus Aurelius. Augusta, AD 147-175/6.  AR Denarius, AD 157-161.  Rome.  3.70g. FAVSTINA AVGVSTA, her draped bust right.  Reverse: AVGVSTI PII FIL, Venus standing left, holding Victory and resting on a shield.  RIC 495a; BMCRE 167, 1099.  VF.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1EC53-F507-411E-9ADC-FBCFECE09D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79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Imperial Rome, Julia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Domna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the wife of Septimius Severus. Augusta AD 193-217.  AR Denarius, AD 198.  Rome. 2.00g. 19mm. IVLIA AVGVSTA, her draped bust right.  Reverse: MATER DEVM, Kybele seated left, holding a branch and scepter, lions beneath her seat.  RIC 564; BMCRE 163.51; RSC 123.  VF.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1EC53-F507-411E-9ADC-FBCFECE09D3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901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Imperial Rome, Julia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Domna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the wife of Septimius Severus. Augusta AD 193-217.  AR Denarius, AD 198.  Rome. 2.00g. 19mm. IVLIA AVGVSTA, her draped bust right.  Reverse: MATER DEVM, Kybele seated left, holding a branch and scepter, lions beneath her seat.  RIC 564; BMCRE 163.51; RSC 123.  VF.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1EC53-F507-411E-9ADC-FBCFECE09D3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34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8246" y="1828800"/>
            <a:ext cx="9220200" cy="2147926"/>
          </a:xfrm>
        </p:spPr>
        <p:txBody>
          <a:bodyPr anchor="ctr">
            <a:normAutofit/>
          </a:bodyPr>
          <a:lstStyle>
            <a:lvl1pPr algn="ctr">
              <a:defRPr sz="4400" cap="all" normalizeH="0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8246" y="4063998"/>
            <a:ext cx="9220200" cy="101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240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507869" y="482602"/>
            <a:ext cx="6602281" cy="5842001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2" indent="0">
              <a:buNone/>
              <a:defRPr sz="2700"/>
            </a:lvl5pPr>
            <a:lvl6pPr marL="3047466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2" indent="0">
              <a:buNone/>
              <a:defRPr sz="1200"/>
            </a:lvl5pPr>
            <a:lvl6pPr marL="3047466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4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669581">
              <a:defRPr baseline="0"/>
            </a:lvl6pPr>
            <a:lvl7pPr marL="2669581">
              <a:defRPr baseline="0"/>
            </a:lvl7pPr>
            <a:lvl8pPr marL="2669581">
              <a:defRPr baseline="0"/>
            </a:lvl8pPr>
            <a:lvl9pPr marL="2669581"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7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40043" y="685800"/>
            <a:ext cx="1843982" cy="55880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163" y="685800"/>
            <a:ext cx="9040045" cy="5588002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6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163" y="1803401"/>
            <a:ext cx="10360501" cy="447040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0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2"/>
            <a:ext cx="9751060" cy="1992597"/>
          </a:xfrm>
        </p:spPr>
        <p:txBody>
          <a:bodyPr anchor="b" anchorCtr="0">
            <a:noAutofit/>
          </a:bodyPr>
          <a:lstStyle>
            <a:lvl1pPr algn="ctr">
              <a:defRPr sz="4400" b="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3632200"/>
            <a:ext cx="9751060" cy="1016000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0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162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 baseline="0"/>
            </a:lvl6pPr>
            <a:lvl7pPr marL="2669581">
              <a:defRPr sz="1400" baseline="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2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2" indent="0">
              <a:buNone/>
              <a:defRPr sz="2100" b="1"/>
            </a:lvl5pPr>
            <a:lvl6pPr marL="3047466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162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7559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2" indent="0">
              <a:buNone/>
              <a:defRPr sz="2100" b="1"/>
            </a:lvl5pPr>
            <a:lvl6pPr marL="3047466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8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8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4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2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507868" y="482602"/>
            <a:ext cx="6602280" cy="58420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2" indent="0">
              <a:buNone/>
              <a:defRPr sz="1200"/>
            </a:lvl5pPr>
            <a:lvl6pPr marL="3047466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1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9134" y="1905000"/>
            <a:ext cx="5180251" cy="17272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-1115"/>
            <a:ext cx="6093594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240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507870" y="482601"/>
            <a:ext cx="5077859" cy="5862706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2" indent="0">
              <a:buNone/>
              <a:defRPr sz="2700"/>
            </a:lvl5pPr>
            <a:lvl6pPr marL="3047466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134" y="3733800"/>
            <a:ext cx="5180251" cy="172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2" indent="0">
              <a:buNone/>
              <a:defRPr sz="1200"/>
            </a:lvl5pPr>
            <a:lvl6pPr marL="3047466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9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3" y="1803401"/>
            <a:ext cx="10360501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163" y="6375400"/>
            <a:ext cx="7414869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5324" y="6375400"/>
            <a:ext cx="142203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B9B9059-F1D6-41D0-95CF-D21CAA096B3A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41760" y="6375400"/>
            <a:ext cx="832903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488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90000"/>
        <a:buFont typeface="Cambria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9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59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2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6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Roman COINS, </a:t>
            </a:r>
            <a:r>
              <a:rPr lang="en-US" alt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PrIVATE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COLLECTION OF MARIA S. MARSILIO</a:t>
            </a:r>
            <a:b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Maria S. Marsilio</a:t>
            </a:r>
            <a:b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Saint Joseph’s University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02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1B8803F-FB75-48BF-BA75-99C6EAFE46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163" y="830590"/>
            <a:ext cx="93902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Faustina Sr. AR Denarius, AD 141.  Lifetime issue, Obverse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584DB2B-304C-49F6-9D97-7A76015C71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746" y="1524000"/>
            <a:ext cx="5363331" cy="5029200"/>
          </a:xfrm>
        </p:spPr>
      </p:pic>
    </p:spTree>
    <p:extLst>
      <p:ext uri="{BB962C8B-B14F-4D97-AF65-F5344CB8AC3E}">
        <p14:creationId xmlns:p14="http://schemas.microsoft.com/office/powerpoint/2010/main" val="375054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903C8-53D1-415E-93CD-6C67DF44F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2" y="762000"/>
            <a:ext cx="10360501" cy="457200"/>
          </a:xfrm>
        </p:spPr>
        <p:txBody>
          <a:bodyPr>
            <a:noAutofit/>
          </a:bodyPr>
          <a:lstStyle/>
          <a:p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Faustina Sr. AR Denarius, AD 141.  Lifetime issue, Reverse</a:t>
            </a:r>
            <a:endParaRPr lang="en-US" sz="28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9F99B08-5770-42A9-8085-E47CAB57E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025" y="1447800"/>
            <a:ext cx="5332774" cy="4937760"/>
          </a:xfrm>
        </p:spPr>
      </p:pic>
    </p:spTree>
    <p:extLst>
      <p:ext uri="{BB962C8B-B14F-4D97-AF65-F5344CB8AC3E}">
        <p14:creationId xmlns:p14="http://schemas.microsoft.com/office/powerpoint/2010/main" val="72364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9E36F868-3B9D-4AE2-85D0-F483F6010B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163" y="830590"/>
            <a:ext cx="56478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Faustina Sr. AR Denarius, Obverse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4F20F0C-2D0E-4C54-9EC2-E5862BE4C5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012" y="1524000"/>
            <a:ext cx="4952152" cy="5029200"/>
          </a:xfrm>
        </p:spPr>
      </p:pic>
    </p:spTree>
    <p:extLst>
      <p:ext uri="{BB962C8B-B14F-4D97-AF65-F5344CB8AC3E}">
        <p14:creationId xmlns:p14="http://schemas.microsoft.com/office/powerpoint/2010/main" val="115122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67D25-E9E7-403C-93A8-235301391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161" y="914400"/>
            <a:ext cx="10360501" cy="533400"/>
          </a:xfrm>
        </p:spPr>
        <p:txBody>
          <a:bodyPr>
            <a:normAutofit/>
          </a:bodyPr>
          <a:lstStyle/>
          <a:p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Faustina Sr. AR Denarius, Reverse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14131E0-51E8-4CA8-9FD9-DCE2E6197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12" y="1701800"/>
            <a:ext cx="4961168" cy="4846320"/>
          </a:xfrm>
        </p:spPr>
      </p:pic>
    </p:spTree>
    <p:extLst>
      <p:ext uri="{BB962C8B-B14F-4D97-AF65-F5344CB8AC3E}">
        <p14:creationId xmlns:p14="http://schemas.microsoft.com/office/powerpoint/2010/main" val="9394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8C81B539-5FD0-4387-8553-8D598F0FCA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163" y="830590"/>
            <a:ext cx="75932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Faustina Jr. AR Denarius, AD 157-161, Obverse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EBBA7F7-C41A-4D8A-B973-7325229AE1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012" y="1524000"/>
            <a:ext cx="4887524" cy="5029200"/>
          </a:xfrm>
        </p:spPr>
      </p:pic>
    </p:spTree>
    <p:extLst>
      <p:ext uri="{BB962C8B-B14F-4D97-AF65-F5344CB8AC3E}">
        <p14:creationId xmlns:p14="http://schemas.microsoft.com/office/powerpoint/2010/main" val="182578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0269A-DBD3-412C-AEE9-16C532427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161" y="685800"/>
            <a:ext cx="10360501" cy="787400"/>
          </a:xfrm>
        </p:spPr>
        <p:txBody>
          <a:bodyPr>
            <a:normAutofit/>
          </a:bodyPr>
          <a:lstStyle/>
          <a:p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Faustina Jr. AR Denarius, AD 157-161, Reverse</a:t>
            </a:r>
            <a:endParaRPr lang="en-US" sz="28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CAC8C5D-84CC-4F2D-A7A1-CBD4DFEE3A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612" y="1735137"/>
            <a:ext cx="4878556" cy="5029200"/>
          </a:xfrm>
        </p:spPr>
      </p:pic>
    </p:spTree>
    <p:extLst>
      <p:ext uri="{BB962C8B-B14F-4D97-AF65-F5344CB8AC3E}">
        <p14:creationId xmlns:p14="http://schemas.microsoft.com/office/powerpoint/2010/main" val="119986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3FAB0380-6200-463F-8379-539314C099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163" y="830590"/>
            <a:ext cx="586032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Julia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Domna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AR Denarius, Obverse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44F6BCC-E74E-4B1C-AC55-DCE26D1A7B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212" y="1524000"/>
            <a:ext cx="4792316" cy="5029200"/>
          </a:xfrm>
        </p:spPr>
      </p:pic>
    </p:spTree>
    <p:extLst>
      <p:ext uri="{BB962C8B-B14F-4D97-AF65-F5344CB8AC3E}">
        <p14:creationId xmlns:p14="http://schemas.microsoft.com/office/powerpoint/2010/main" val="247529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86F51-701F-4E33-AE0D-2122DE384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12" y="0"/>
            <a:ext cx="10360501" cy="1219200"/>
          </a:xfrm>
        </p:spPr>
        <p:txBody>
          <a:bodyPr>
            <a:normAutofit/>
          </a:bodyPr>
          <a:lstStyle/>
          <a:p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Julia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Domna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AR Denarius, Reverse</a:t>
            </a:r>
            <a:endParaRPr lang="en-US" sz="28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85EE92E-FC67-4C3E-A25D-F49D5BAA19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012" y="1371600"/>
            <a:ext cx="4930149" cy="5029200"/>
          </a:xfrm>
        </p:spPr>
      </p:pic>
    </p:spTree>
    <p:extLst>
      <p:ext uri="{BB962C8B-B14F-4D97-AF65-F5344CB8AC3E}">
        <p14:creationId xmlns:p14="http://schemas.microsoft.com/office/powerpoint/2010/main" val="299548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rimson landscape design templa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>
        <a:ln w="190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F03460512.potx" id="{FAD57A1D-FD3F-410E-BC16-DC0572F34EA3}" vid="{8B1535A0-4296-40FA-BB7E-C6BB75A63359}"/>
    </a:ext>
  </a:extLst>
</a:theme>
</file>

<file path=ppt/theme/theme2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Crimson landscape design slides</Template>
  <TotalTime>50</TotalTime>
  <Words>711</Words>
  <Application>Microsoft Office PowerPoint</Application>
  <PresentationFormat>Custom</PresentationFormat>
  <Paragraphs>30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Cambria</vt:lpstr>
      <vt:lpstr>Century Gothic</vt:lpstr>
      <vt:lpstr>Times New Roman</vt:lpstr>
      <vt:lpstr>Crimson landscape design template</vt:lpstr>
      <vt:lpstr>Roman COINS, PrIVATE COLLECTION OF MARIA S. MARSILIO Dr. Maria S. Marsilio Saint Joseph’s University</vt:lpstr>
      <vt:lpstr> Faustina Sr. AR Denarius, AD 141.  Lifetime issue, Obverse </vt:lpstr>
      <vt:lpstr>Faustina Sr. AR Denarius, AD 141.  Lifetime issue, Reverse</vt:lpstr>
      <vt:lpstr>Faustina Sr. AR Denarius, Obverse </vt:lpstr>
      <vt:lpstr>Faustina Sr. AR Denarius, Reverse</vt:lpstr>
      <vt:lpstr>Faustina Jr. AR Denarius, AD 157-161, Obverse </vt:lpstr>
      <vt:lpstr>Faustina Jr. AR Denarius, AD 157-161, Reverse</vt:lpstr>
      <vt:lpstr>Julia Domna, AR Denarius, Obverse </vt:lpstr>
      <vt:lpstr>Julia Domna, AR Denarius, Reverse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 COINS, PrIVATE COLLECTION OF MARIA S. MARSILIO Dr. Maria S. Marsilio Saint Joseph’s University</dc:title>
  <dc:creator>Maria Marsilio</dc:creator>
  <cp:lastModifiedBy>Maria Marsilio</cp:lastModifiedBy>
  <cp:revision>9</cp:revision>
  <dcterms:created xsi:type="dcterms:W3CDTF">2020-07-19T13:33:13Z</dcterms:created>
  <dcterms:modified xsi:type="dcterms:W3CDTF">2020-07-20T09:56:58Z</dcterms:modified>
</cp:coreProperties>
</file>